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</p:sldMasterIdLst>
  <p:notesMasterIdLst>
    <p:notesMasterId r:id="rId34"/>
  </p:notesMasterIdLst>
  <p:handoutMasterIdLst>
    <p:handoutMasterId r:id="rId35"/>
  </p:handoutMasterIdLst>
  <p:sldIdLst>
    <p:sldId id="274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7" r:id="rId23"/>
    <p:sldId id="418" r:id="rId24"/>
    <p:sldId id="412" r:id="rId25"/>
    <p:sldId id="413" r:id="rId26"/>
    <p:sldId id="414" r:id="rId27"/>
    <p:sldId id="415" r:id="rId28"/>
    <p:sldId id="416" r:id="rId29"/>
    <p:sldId id="349" r:id="rId30"/>
    <p:sldId id="420" r:id="rId31"/>
    <p:sldId id="352" r:id="rId32"/>
    <p:sldId id="421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F"/>
    <a:srgbClr val="FBEEC9"/>
    <a:srgbClr val="D5E4FF"/>
    <a:srgbClr val="CAD7FF"/>
    <a:srgbClr val="CCECFF"/>
    <a:srgbClr val="000000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CDAC5-894E-4AD6-9718-6AF6201639D5}" type="datetimeFigureOut">
              <a:rPr lang="en-US" smtClean="0"/>
              <a:t>12/17/2015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47A405E-856C-4B6E-A09F-54B3BE5C8E17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9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1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8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62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4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53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793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690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95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7CEB2ADB-E016-452C-AC9B-5182D1C68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3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21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251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7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212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40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responsive-menu-concepts/" TargetMode="External"/><Relationship Id="rId2" Type="http://schemas.openxmlformats.org/officeDocument/2006/relationships/hyperlink" Target="http://css-tricks.com/responsive-data-table-roundup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85800"/>
            <a:ext cx="7382341" cy="1171552"/>
          </a:xfrm>
        </p:spPr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05000"/>
            <a:ext cx="80681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Design that Adapts to</a:t>
            </a:r>
            <a:br>
              <a:rPr lang="en-US" dirty="0" smtClean="0"/>
            </a:br>
            <a:r>
              <a:rPr lang="en-US" dirty="0" smtClean="0"/>
              <a:t>Different Devices</a:t>
            </a:r>
            <a:endParaRPr lang="en-US" noProof="1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title="Software University Foundation">
            <a:hlinkClick r:id="rId5" tooltip="Software University Foundation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rack.0.mshcdn.com/media/ZgkyMDEyLzEyLzE5LzYzL21hc2hhYmxlcmVzLmpwZwpwCXRodW1iCTk1MHg1MzQjCmUJanBn/297e3a40/91c/mashable-responsive-design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98243" y="4648201"/>
            <a:ext cx="2707465" cy="1447798"/>
          </a:xfrm>
          <a:prstGeom prst="roundRect">
            <a:avLst>
              <a:gd name="adj" fmla="val 17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bostoninteractive.com/library/images/upload/Responsive%20Design_Boston%20Interactive-63473880402211717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595" y="4648200"/>
            <a:ext cx="1815402" cy="1447798"/>
          </a:xfrm>
          <a:prstGeom prst="roundRect">
            <a:avLst>
              <a:gd name="adj" fmla="val 17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36149"/>
            <a:ext cx="2133598" cy="23414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576164">
            <a:off x="4448022" y="3657089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076781"/>
            <a:ext cx="7924800" cy="820600"/>
          </a:xfrm>
        </p:spPr>
        <p:txBody>
          <a:bodyPr/>
          <a:lstStyle/>
          <a:p>
            <a:r>
              <a:rPr lang="en-US" dirty="0"/>
              <a:t>Fluid Layout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193786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deviantart.com/download/114458590/Blue_Fluid_Fractal_by_somadjin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579812" y="2895600"/>
            <a:ext cx="5029200" cy="3352802"/>
          </a:xfrm>
          <a:prstGeom prst="roundRect">
            <a:avLst>
              <a:gd name="adj" fmla="val 378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5462" y="2935793"/>
            <a:ext cx="3117850" cy="1568497"/>
          </a:xfrm>
        </p:spPr>
        <p:txBody>
          <a:bodyPr/>
          <a:lstStyle/>
          <a:p>
            <a:r>
              <a:rPr lang="en-US" dirty="0" smtClean="0"/>
              <a:t>Flexible </a:t>
            </a:r>
            <a:br>
              <a:rPr lang="en-US" dirty="0" smtClean="0"/>
            </a:br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7170" name="Picture 2" descr="http://www.queensu.ca/news/sites/default/files/assets/qnc2011/Flexible%20computer%20pic%20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6687" y="1625600"/>
            <a:ext cx="4051300" cy="4051300"/>
          </a:xfrm>
          <a:prstGeom prst="roundRect">
            <a:avLst>
              <a:gd name="adj" fmla="val 378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Fluid design gets broken when using elements with fixed size</a:t>
            </a:r>
          </a:p>
          <a:p>
            <a:pPr lvl="1"/>
            <a:r>
              <a:rPr lang="en-US" dirty="0"/>
              <a:t>By concept images are always with fixed </a:t>
            </a:r>
            <a:r>
              <a:rPr lang="en-US" dirty="0" smtClean="0"/>
              <a:t>size</a:t>
            </a:r>
            <a:endParaRPr lang="en-US" dirty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Resolution: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1024px</a:t>
            </a:r>
            <a:r>
              <a:rPr lang="en-US" dirty="0"/>
              <a:t>, container with width: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/>
              <a:t>( </a:t>
            </a:r>
            <a:r>
              <a:rPr lang="en-US" dirty="0"/>
              <a:t>=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*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614.4px</a:t>
            </a:r>
            <a:r>
              <a:rPr lang="en-US" dirty="0"/>
              <a:t>) and an image with width: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500px</a:t>
            </a:r>
          </a:p>
          <a:p>
            <a:pPr lvl="2"/>
            <a:r>
              <a:rPr lang="en-US" dirty="0"/>
              <a:t>Seems </a:t>
            </a:r>
            <a:r>
              <a:rPr lang="en-US" dirty="0" smtClean="0"/>
              <a:t>OK</a:t>
            </a:r>
            <a:endParaRPr lang="en-US" dirty="0"/>
          </a:p>
          <a:p>
            <a:pPr lvl="1"/>
            <a:r>
              <a:rPr lang="en-US" dirty="0"/>
              <a:t>When the resolution becomes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780px</a:t>
            </a:r>
            <a:r>
              <a:rPr lang="en-US" dirty="0"/>
              <a:t>, the </a:t>
            </a:r>
            <a:r>
              <a:rPr lang="en-US" dirty="0" smtClean="0"/>
              <a:t>container's width is still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60%</a:t>
            </a:r>
            <a:r>
              <a:rPr lang="en-US" dirty="0" smtClean="0"/>
              <a:t> (=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468px</a:t>
            </a:r>
            <a:r>
              <a:rPr lang="en-US" dirty="0" smtClean="0"/>
              <a:t>), and the images width is still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500px</a:t>
            </a:r>
          </a:p>
          <a:p>
            <a:pPr lvl="2"/>
            <a:r>
              <a:rPr lang="en-US" dirty="0" smtClean="0"/>
              <a:t>The image overflows its container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fix to the image overflow is simple</a:t>
            </a:r>
          </a:p>
          <a:p>
            <a:pPr lvl="1"/>
            <a:r>
              <a:rPr lang="en-US" dirty="0" smtClean="0"/>
              <a:t>Just a reset in the top of the CSS</a:t>
            </a:r>
          </a:p>
          <a:p>
            <a:pPr lvl="1"/>
            <a:endParaRPr lang="en-US" dirty="0"/>
          </a:p>
          <a:p>
            <a:pPr lvl="1"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max-width</a:t>
            </a:r>
            <a:r>
              <a:rPr lang="en-US" dirty="0" smtClean="0"/>
              <a:t> overrides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 smtClean="0"/>
              <a:t> property</a:t>
            </a:r>
          </a:p>
          <a:p>
            <a:pPr lvl="2"/>
            <a:r>
              <a:rPr lang="en-US" dirty="0" smtClean="0"/>
              <a:t>If the image size is larger than the container's size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the image gets the entire container's width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Images Flexible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12812" y="2578230"/>
            <a:ext cx="10287000" cy="518674"/>
          </a:xfrm>
          <a:prstGeom prst="roundRect">
            <a:avLst>
              <a:gd name="adj" fmla="val 18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{ max-width:100</a:t>
            </a:r>
            <a:r>
              <a:rPr lang="en-US" sz="22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}</a:t>
            </a:r>
            <a:endParaRPr lang="en-US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147901"/>
            <a:ext cx="7924800" cy="820600"/>
          </a:xfrm>
        </p:spPr>
        <p:txBody>
          <a:bodyPr/>
          <a:lstStyle/>
          <a:p>
            <a:r>
              <a:rPr lang="en-US" dirty="0" smtClean="0"/>
              <a:t>Flexible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0089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resources3.news.com.au/images/2013/01/10/1226550/812487-flexible-dis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3048000"/>
            <a:ext cx="5486400" cy="3089266"/>
          </a:xfrm>
          <a:prstGeom prst="roundRect">
            <a:avLst>
              <a:gd name="adj" fmla="val 209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465401"/>
            <a:ext cx="7924800" cy="820600"/>
          </a:xfrm>
        </p:spPr>
        <p:txBody>
          <a:bodyPr/>
          <a:lstStyle/>
          <a:p>
            <a:r>
              <a:rPr lang="en-US" dirty="0"/>
              <a:t>Flexible </a:t>
            </a:r>
            <a:r>
              <a:rPr lang="en-US" dirty="0" smtClean="0"/>
              <a:t>Fonts</a:t>
            </a:r>
            <a:endParaRPr lang="en-US" dirty="0"/>
          </a:p>
        </p:txBody>
      </p:sp>
      <p:pic>
        <p:nvPicPr>
          <p:cNvPr id="9218" name="Picture 2" descr="http://a248.e.akamai.net/origin-cdn.volusion.com/pzrh7.jc4ck/v/vspfiles/photos/AKB-230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412" y="2952753"/>
            <a:ext cx="3056464" cy="2292348"/>
          </a:xfrm>
          <a:prstGeom prst="roundRect">
            <a:avLst>
              <a:gd name="adj" fmla="val 209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dn.coolest-gadgets.com/wp-content/uploads/2006/07/lrg-pri-flexkey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3512" y="2952752"/>
            <a:ext cx="3048333" cy="2292348"/>
          </a:xfrm>
          <a:prstGeom prst="roundRect">
            <a:avLst>
              <a:gd name="adj" fmla="val 209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Flexible fonts </a:t>
            </a:r>
            <a:r>
              <a:rPr lang="en-US" dirty="0" smtClean="0"/>
              <a:t>means proportional font size</a:t>
            </a:r>
          </a:p>
          <a:p>
            <a:pPr lvl="1"/>
            <a:r>
              <a:rPr lang="en-US" dirty="0" smtClean="0"/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ased on the context </a:t>
            </a:r>
            <a:r>
              <a:rPr lang="en-US" dirty="0" smtClean="0"/>
              <a:t>(parent)</a:t>
            </a:r>
          </a:p>
          <a:p>
            <a:pPr lvl="1"/>
            <a:r>
              <a:rPr lang="en-US" dirty="0" smtClean="0"/>
              <a:t>Instead of pixels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proportional values</a:t>
            </a:r>
            <a:r>
              <a:rPr lang="en-US" dirty="0" smtClean="0"/>
              <a:t>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all font sizes based on the context</a:t>
            </a:r>
          </a:p>
          <a:p>
            <a:pPr lvl="1"/>
            <a:r>
              <a:rPr lang="en-US" dirty="0" smtClean="0"/>
              <a:t>To change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font-size</a:t>
            </a:r>
            <a:r>
              <a:rPr lang="en-US" dirty="0" smtClean="0"/>
              <a:t> of all elements</a:t>
            </a:r>
            <a:r>
              <a:rPr lang="en-US" dirty="0"/>
              <a:t> </a:t>
            </a:r>
            <a:r>
              <a:rPr lang="en-US" dirty="0" smtClean="0"/>
              <a:t>just change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context's font-size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6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Making fonts "responsive" needs a little math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1.4375em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23px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Fonts (2)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6614" y="3365232"/>
            <a:ext cx="10515598" cy="984198"/>
          </a:xfrm>
          <a:prstGeom prst="roundRect">
            <a:avLst>
              <a:gd name="adj" fmla="val 18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16px; }  </a:t>
            </a:r>
            <a:endParaRPr lang="en-US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</a:t>
            </a: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{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23px; }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23 / 16 = 1.4375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6614" y="5188002"/>
            <a:ext cx="10515598" cy="984198"/>
          </a:xfrm>
          <a:prstGeom prst="roundRect">
            <a:avLst>
              <a:gd name="adj" fmla="val 18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16px; }  </a:t>
            </a:r>
            <a:endParaRPr lang="en-US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</a:t>
            </a:r>
            <a:r>
              <a:rPr lang="en-US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{ font-size: 1.4375em; }</a:t>
            </a:r>
            <a:endParaRPr lang="en-US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04197" y="4509448"/>
            <a:ext cx="0" cy="53340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12177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87601"/>
            <a:ext cx="7924800" cy="820600"/>
          </a:xfrm>
        </p:spPr>
        <p:txBody>
          <a:bodyPr/>
          <a:lstStyle/>
          <a:p>
            <a:r>
              <a:rPr lang="en-US" dirty="0"/>
              <a:t>Flexible </a:t>
            </a:r>
            <a:r>
              <a:rPr lang="en-US" dirty="0" smtClean="0"/>
              <a:t>Fonts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148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2" name="Picture 2" descr="http://blog.bookingbug.com/wp-content/uploads/2012/11/Flexible-online-scheduling-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2226" y="3162299"/>
            <a:ext cx="4524375" cy="3009901"/>
          </a:xfrm>
          <a:prstGeom prst="roundRect">
            <a:avLst>
              <a:gd name="adj" fmla="val 209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838200"/>
            <a:ext cx="12188824" cy="820600"/>
          </a:xfrm>
        </p:spPr>
        <p:txBody>
          <a:bodyPr/>
          <a:lstStyle/>
          <a:p>
            <a:r>
              <a:rPr lang="en-US" dirty="0"/>
              <a:t>Flexible </a:t>
            </a:r>
            <a:r>
              <a:rPr lang="en-US" dirty="0" smtClean="0"/>
              <a:t>Tables and Menus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81200"/>
            <a:ext cx="3244033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3" y="1953297"/>
            <a:ext cx="4324034" cy="4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Design</a:t>
            </a:r>
          </a:p>
          <a:p>
            <a:r>
              <a:rPr lang="en-US" dirty="0"/>
              <a:t>Creating Responsive Design</a:t>
            </a:r>
          </a:p>
          <a:p>
            <a:pPr lvl="1"/>
            <a:r>
              <a:rPr lang="en-US" dirty="0"/>
              <a:t>Fluid Layout</a:t>
            </a:r>
          </a:p>
          <a:p>
            <a:pPr lvl="1"/>
            <a:r>
              <a:rPr lang="en-US" dirty="0"/>
              <a:t>Flexible Images and </a:t>
            </a:r>
            <a:r>
              <a:rPr lang="en-US" dirty="0" smtClean="0"/>
              <a:t>Fonts</a:t>
            </a:r>
          </a:p>
          <a:p>
            <a:pPr lvl="1"/>
            <a:r>
              <a:rPr lang="en-US" smtClean="0"/>
              <a:t>Flexible Tables and Menus</a:t>
            </a:r>
            <a:endParaRPr lang="en-US" dirty="0"/>
          </a:p>
          <a:p>
            <a:pPr lvl="1"/>
            <a:r>
              <a:rPr lang="en-US" dirty="0"/>
              <a:t>Media Queries</a:t>
            </a:r>
          </a:p>
          <a:p>
            <a:r>
              <a:rPr lang="en-US" dirty="0"/>
              <a:t>Media Queries Everywhere</a:t>
            </a:r>
          </a:p>
          <a:p>
            <a:r>
              <a:rPr lang="en-US" dirty="0"/>
              <a:t>Constructing Responsive Design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Table </a:t>
            </a:r>
            <a:r>
              <a:rPr lang="en-US" dirty="0" smtClean="0"/>
              <a:t>of Contents </a:t>
            </a:r>
            <a:endParaRPr lang="bg-BG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212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4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Responsive tables</a:t>
            </a:r>
          </a:p>
          <a:p>
            <a:pPr lvl="1"/>
            <a:r>
              <a:rPr lang="en-US" dirty="0" smtClean="0"/>
              <a:t>Tables are ugly and not scalable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://css-tricks.com/responsive-data-table-roundup/</a:t>
            </a:r>
            <a:endParaRPr lang="en-US" dirty="0" smtClean="0"/>
          </a:p>
          <a:p>
            <a:r>
              <a:rPr lang="en-US" dirty="0" smtClean="0"/>
              <a:t>Responsive menus</a:t>
            </a:r>
          </a:p>
          <a:p>
            <a:pPr lvl="1"/>
            <a:r>
              <a:rPr lang="en-US" dirty="0" smtClean="0"/>
              <a:t>Menus take to much space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://css-tricks.com/responsive-menu-concepts/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Tables and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43601"/>
            <a:ext cx="7924800" cy="820600"/>
          </a:xfrm>
        </p:spPr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pic>
        <p:nvPicPr>
          <p:cNvPr id="11266" name="Picture 2" descr="http://swcta.net/teachers/changcl/dwProject1112/LaOFernandez_queriesWebStorage/images/media-queries-desktop-ipad-i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9487" y="1544637"/>
            <a:ext cx="4762500" cy="2847976"/>
          </a:xfrm>
          <a:prstGeom prst="roundRect">
            <a:avLst>
              <a:gd name="adj" fmla="val 209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2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 queries are part of CSS 3</a:t>
            </a:r>
          </a:p>
          <a:p>
            <a:pPr lvl="1"/>
            <a:r>
              <a:rPr lang="en-US" dirty="0" smtClean="0"/>
              <a:t>Supported in all major browsers</a:t>
            </a:r>
          </a:p>
          <a:p>
            <a:r>
              <a:rPr lang="en-US" dirty="0" smtClean="0"/>
              <a:t>A </a:t>
            </a:r>
            <a:r>
              <a:rPr lang="en-US" dirty="0"/>
              <a:t>media query consists of a media type and at least one expression </a:t>
            </a:r>
            <a:endParaRPr lang="en-US" dirty="0" smtClean="0"/>
          </a:p>
          <a:p>
            <a:pPr lvl="1"/>
            <a:r>
              <a:rPr lang="en-US" dirty="0" smtClean="0"/>
              <a:t>By </a:t>
            </a:r>
            <a:r>
              <a:rPr lang="en-US" dirty="0"/>
              <a:t>using media </a:t>
            </a:r>
            <a:r>
              <a:rPr lang="en-US" dirty="0" smtClean="0"/>
              <a:t>features like </a:t>
            </a:r>
            <a:r>
              <a:rPr lang="en-US" dirty="0"/>
              <a:t>width, </a:t>
            </a:r>
            <a:r>
              <a:rPr lang="en-US" dirty="0" smtClean="0"/>
              <a:t>height </a:t>
            </a:r>
            <a:r>
              <a:rPr lang="en-US" dirty="0"/>
              <a:t>and </a:t>
            </a:r>
            <a:r>
              <a:rPr lang="en-US" dirty="0" smtClean="0"/>
              <a:t>color</a:t>
            </a:r>
          </a:p>
          <a:p>
            <a:r>
              <a:rPr lang="en-US" dirty="0" smtClean="0"/>
              <a:t>MQ change the presentation </a:t>
            </a:r>
            <a:r>
              <a:rPr lang="en-US" dirty="0"/>
              <a:t>of content </a:t>
            </a:r>
            <a:endParaRPr lang="en-US" dirty="0" smtClean="0"/>
          </a:p>
          <a:p>
            <a:pPr lvl="1"/>
            <a:r>
              <a:rPr lang="en-US" dirty="0" smtClean="0"/>
              <a:t>Not the content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5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EB2ADB-E016-452C-AC9B-5182D1C68E2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Media queries </a:t>
            </a:r>
            <a:r>
              <a:rPr lang="en-US" sz="3200" dirty="0" smtClean="0"/>
              <a:t>apply CSS styles on certain conditions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media type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expression</a:t>
            </a:r>
            <a:r>
              <a:rPr lang="en-US" sz="3200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 (2)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21518" y="2438400"/>
            <a:ext cx="10742612" cy="398204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{width: 250px; height: 250px; display: inline-block}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only screen and (max-width: 1024px) {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300px; height: 300px; }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only screen and (max-width: 960px) { 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310px; height: 310px;}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only screen and (max-width: 480px) {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{ display: block; width: 95%;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95%; }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48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45201"/>
            <a:ext cx="7924800" cy="820600"/>
          </a:xfrm>
        </p:spPr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806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boagworld.com/blogImages/responsive-20110825-1547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5869" y="1016001"/>
            <a:ext cx="4757086" cy="3571874"/>
          </a:xfrm>
          <a:prstGeom prst="roundRect">
            <a:avLst>
              <a:gd name="adj" fmla="val 209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 and </a:t>
            </a:r>
            <a:r>
              <a:rPr lang="en-US" dirty="0" err="1" smtClean="0"/>
              <a:t>Flexbox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 Design with </a:t>
            </a:r>
            <a:r>
              <a:rPr lang="en-US" dirty="0" err="1" smtClean="0"/>
              <a:t>Flexbox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23" y="809625"/>
            <a:ext cx="79438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 smtClean="0"/>
              <a:t>Responsive design involves</a:t>
            </a:r>
            <a:endParaRPr lang="en-US" dirty="0"/>
          </a:p>
          <a:p>
            <a:pPr lvl="1"/>
            <a:r>
              <a:rPr lang="en-US" dirty="0"/>
              <a:t>Fluid </a:t>
            </a:r>
            <a:r>
              <a:rPr lang="en-US" dirty="0" smtClean="0"/>
              <a:t>layouts</a:t>
            </a:r>
            <a:endParaRPr lang="en-US" dirty="0"/>
          </a:p>
          <a:p>
            <a:pPr lvl="1"/>
            <a:r>
              <a:rPr lang="en-US" dirty="0"/>
              <a:t>Flexible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Flexible fonts</a:t>
            </a:r>
            <a:endParaRPr lang="en-US" dirty="0"/>
          </a:p>
          <a:p>
            <a:pPr lvl="1"/>
            <a:r>
              <a:rPr lang="en-US" dirty="0"/>
              <a:t>Media </a:t>
            </a:r>
            <a:r>
              <a:rPr lang="en-US" dirty="0" smtClean="0"/>
              <a:t>queries</a:t>
            </a:r>
          </a:p>
          <a:p>
            <a:r>
              <a:rPr lang="en-US" dirty="0" smtClean="0"/>
              <a:t>Media queries syntax: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73918" y="5181600"/>
            <a:ext cx="10402094" cy="1196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{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Apply styles for small devices (phones) */</a:t>
            </a:r>
          </a:p>
          <a:p>
            <a:pPr marL="0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56" y="1215801"/>
            <a:ext cx="4934856" cy="36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42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1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8120"/>
            <a:ext cx="8938472" cy="820600"/>
          </a:xfrm>
        </p:spPr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 descr="http://rack.0.mshcdn.com/media/ZgkyMDEyLzEyLzE5LzYzL21hc2hhYmxlcmVzLmpwZwpwCXRodW1iCTk1MHg1MzQjCmUJanBn/297e3a40/91c/mashable-responsive-desig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64684" y="1143000"/>
            <a:ext cx="6301528" cy="3369698"/>
          </a:xfrm>
          <a:prstGeom prst="roundRect">
            <a:avLst>
              <a:gd name="adj" fmla="val 17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5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Responsive design </a:t>
            </a:r>
            <a:r>
              <a:rPr lang="en-US" dirty="0"/>
              <a:t>(adaptive design) is </a:t>
            </a:r>
            <a:r>
              <a:rPr lang="en-US" dirty="0" smtClean="0"/>
              <a:t>an approach to optimize the viewing experience on range of devices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Better user experience on mobile, desktop, TV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UI depends on the device and device specifics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Screen size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Screen resolution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DPI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Color range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Etc…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://localwebvalue.com/wp-content/uploads/2013/03/Responsive-Website-Desig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3936298"/>
            <a:ext cx="47625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587" y="1447800"/>
            <a:ext cx="7924800" cy="820600"/>
          </a:xfrm>
        </p:spPr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60587" y="2308879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247main.com/wp-content/uploads/2012/10/td_phone_first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352" y="3300409"/>
            <a:ext cx="5572120" cy="2786060"/>
          </a:xfrm>
          <a:prstGeom prst="roundRect">
            <a:avLst>
              <a:gd name="adj" fmla="val 15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4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93951"/>
            <a:ext cx="7924800" cy="820600"/>
          </a:xfrm>
        </p:spPr>
        <p:txBody>
          <a:bodyPr/>
          <a:lstStyle/>
          <a:p>
            <a:r>
              <a:rPr lang="en-US" dirty="0" smtClean="0"/>
              <a:t>Creating Responsive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155030"/>
            <a:ext cx="7924800" cy="719034"/>
          </a:xfrm>
        </p:spPr>
        <p:txBody>
          <a:bodyPr/>
          <a:lstStyle/>
          <a:p>
            <a:r>
              <a:rPr lang="en-US" dirty="0" smtClean="0"/>
              <a:t>Ways to Implement a Nice UI</a:t>
            </a:r>
            <a:endParaRPr lang="en-US" dirty="0"/>
          </a:p>
        </p:txBody>
      </p:sp>
      <p:pic>
        <p:nvPicPr>
          <p:cNvPr id="4098" name="Picture 2" descr="http://i.telegraph.co.uk/multimedia/archive/02447/yoummain_244782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2537" y="3289043"/>
            <a:ext cx="4603750" cy="2873632"/>
          </a:xfrm>
          <a:prstGeom prst="roundRect">
            <a:avLst>
              <a:gd name="adj" fmla="val 3077"/>
            </a:avLst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8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Responsive design involves one or more of the following: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Fluid layout</a:t>
            </a:r>
          </a:p>
          <a:p>
            <a:pPr lvl="2"/>
            <a:r>
              <a:rPr lang="en-US" dirty="0" smtClean="0"/>
              <a:t>Use proportional values for widths, margins, etc…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Flexible fonts</a:t>
            </a:r>
          </a:p>
          <a:p>
            <a:pPr lvl="2"/>
            <a:r>
              <a:rPr lang="en-US" dirty="0" smtClean="0"/>
              <a:t>Fonts based on the root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Flexible images</a:t>
            </a:r>
          </a:p>
          <a:p>
            <a:pPr lvl="2"/>
            <a:r>
              <a:rPr lang="en-US" dirty="0" smtClean="0"/>
              <a:t>Images cannot go beyond their container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2"/>
            <a:r>
              <a:rPr lang="en-US" dirty="0" smtClean="0"/>
              <a:t>Apply styles based on the client screen size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Responsive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15471" y="1808301"/>
            <a:ext cx="8157882" cy="820600"/>
          </a:xfrm>
        </p:spPr>
        <p:txBody>
          <a:bodyPr/>
          <a:lstStyle/>
          <a:p>
            <a:r>
              <a:rPr lang="en-US" dirty="0" smtClean="0"/>
              <a:t>Fluid Layout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0412" y="2709966"/>
            <a:ext cx="10668000" cy="719034"/>
          </a:xfrm>
        </p:spPr>
        <p:txBody>
          <a:bodyPr/>
          <a:lstStyle/>
          <a:p>
            <a:r>
              <a:rPr lang="en-US" dirty="0" smtClean="0"/>
              <a:t>Make the Elements Flow on the Screen</a:t>
            </a:r>
            <a:endParaRPr lang="en-US" dirty="0"/>
          </a:p>
        </p:txBody>
      </p:sp>
      <p:pic>
        <p:nvPicPr>
          <p:cNvPr id="5122" name="Picture 2" descr="http://t2.gstatic.com/images?q=tbn:ANd9GcSDtVHubZbMnUtAsgq25H480R2G1rofcwAvbWMjnYBWhxx-0vKV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6213" y="3943349"/>
            <a:ext cx="2466975" cy="1847851"/>
          </a:xfrm>
          <a:prstGeom prst="roundRect">
            <a:avLst>
              <a:gd name="adj" fmla="val 378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t0.gstatic.com/images?q=tbn:ANd9GcQQ_L38fNjZlw0oD4uqm2UgNz-HeuuxE1a1nFRgMZGbouMEmOdr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2412" y="3943349"/>
            <a:ext cx="2964912" cy="1847851"/>
          </a:xfrm>
          <a:prstGeom prst="roundRect">
            <a:avLst>
              <a:gd name="adj" fmla="val 378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0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Fluid layout uses proportional sizes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UI responds better to the client resolution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Spares code on media queries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whitespace on large screens (TV)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 Layout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436812" y="1905000"/>
            <a:ext cx="7269480" cy="1960272"/>
          </a:xfrm>
          <a:prstGeom prst="roundRect">
            <a:avLst>
              <a:gd name="adj" fmla="val 98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06916" y="1994750"/>
            <a:ext cx="862584" cy="1112520"/>
          </a:xfrm>
          <a:prstGeom prst="roundRect">
            <a:avLst>
              <a:gd name="adj" fmla="val 6066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</a:t>
            </a:r>
            <a:b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50272" y="1994750"/>
            <a:ext cx="4518660" cy="1112520"/>
          </a:xfrm>
          <a:prstGeom prst="roundRect">
            <a:avLst>
              <a:gd name="adj" fmla="val 18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49704" y="1993226"/>
            <a:ext cx="1565148" cy="1112520"/>
          </a:xfrm>
          <a:prstGeom prst="roundRect">
            <a:avLst>
              <a:gd name="adj" fmla="val 3516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06916" y="3114890"/>
            <a:ext cx="862584" cy="298704"/>
          </a:xfrm>
          <a:prstGeom prst="round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08809" y="3114890"/>
            <a:ext cx="1565148" cy="298704"/>
          </a:xfrm>
          <a:prstGeom prst="round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20%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49256" y="3107128"/>
            <a:ext cx="4518660" cy="298704"/>
          </a:xfrm>
          <a:prstGeom prst="round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60%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506916" y="3417217"/>
            <a:ext cx="862584" cy="2191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17" name="Straight Arrow Connector 16"/>
          <p:cNvCxnSpPr/>
          <p:nvPr/>
        </p:nvCxnSpPr>
        <p:spPr>
          <a:xfrm>
            <a:off x="2506916" y="3065266"/>
            <a:ext cx="0" cy="3519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3369500" y="3065266"/>
            <a:ext cx="0" cy="3519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cxnSp>
      <p:cxnSp>
        <p:nvCxnSpPr>
          <p:cNvPr id="23" name="Straight Connector 22"/>
          <p:cNvCxnSpPr/>
          <p:nvPr/>
        </p:nvCxnSpPr>
        <p:spPr>
          <a:xfrm>
            <a:off x="3450272" y="3417216"/>
            <a:ext cx="4517644" cy="0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24" name="Straight Arrow Connector 23"/>
          <p:cNvCxnSpPr/>
          <p:nvPr/>
        </p:nvCxnSpPr>
        <p:spPr>
          <a:xfrm>
            <a:off x="3450272" y="3065266"/>
            <a:ext cx="0" cy="3519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cxnSp>
      <p:cxnSp>
        <p:nvCxnSpPr>
          <p:cNvPr id="25" name="Straight Arrow Connector 24"/>
          <p:cNvCxnSpPr/>
          <p:nvPr/>
        </p:nvCxnSpPr>
        <p:spPr>
          <a:xfrm>
            <a:off x="7967916" y="3065266"/>
            <a:ext cx="0" cy="3519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cxnSp>
      <p:cxnSp>
        <p:nvCxnSpPr>
          <p:cNvPr id="28" name="Straight Connector 27"/>
          <p:cNvCxnSpPr/>
          <p:nvPr/>
        </p:nvCxnSpPr>
        <p:spPr>
          <a:xfrm>
            <a:off x="8048688" y="3422738"/>
            <a:ext cx="1566165" cy="0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29" name="Straight Arrow Connector 28"/>
          <p:cNvCxnSpPr/>
          <p:nvPr/>
        </p:nvCxnSpPr>
        <p:spPr>
          <a:xfrm>
            <a:off x="8048687" y="3070788"/>
            <a:ext cx="0" cy="3519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cxnSp>
      <p:cxnSp>
        <p:nvCxnSpPr>
          <p:cNvPr id="30" name="Straight Arrow Connector 29"/>
          <p:cNvCxnSpPr/>
          <p:nvPr/>
        </p:nvCxnSpPr>
        <p:spPr>
          <a:xfrm>
            <a:off x="9614852" y="3061644"/>
            <a:ext cx="0" cy="3519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cxnSp>
      <p:sp>
        <p:nvSpPr>
          <p:cNvPr id="35" name="Rounded Rectangle 34"/>
          <p:cNvSpPr/>
          <p:nvPr/>
        </p:nvSpPr>
        <p:spPr>
          <a:xfrm>
            <a:off x="5277294" y="3566568"/>
            <a:ext cx="1205738" cy="298704"/>
          </a:xfrm>
          <a:prstGeom prst="round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Margins:2%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979</Words>
  <Application>Microsoft Office PowerPoint</Application>
  <PresentationFormat>Custom</PresentationFormat>
  <Paragraphs>195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SoftUni 16x9</vt:lpstr>
      <vt:lpstr>4_SoftUni 16x9</vt:lpstr>
      <vt:lpstr>5_SoftUni 16x9</vt:lpstr>
      <vt:lpstr>Responsive Design</vt:lpstr>
      <vt:lpstr>Table of Contents </vt:lpstr>
      <vt:lpstr>Responsive Design</vt:lpstr>
      <vt:lpstr>Responsive Design</vt:lpstr>
      <vt:lpstr>Responsive Design</vt:lpstr>
      <vt:lpstr>Creating Responsive Design</vt:lpstr>
      <vt:lpstr>Creating Responsive Design</vt:lpstr>
      <vt:lpstr>Fluid Layout</vt:lpstr>
      <vt:lpstr>Fluid Layout</vt:lpstr>
      <vt:lpstr>Fluid Layout</vt:lpstr>
      <vt:lpstr>Flexible  Images</vt:lpstr>
      <vt:lpstr>Flexible Images</vt:lpstr>
      <vt:lpstr>Making Images Flexible</vt:lpstr>
      <vt:lpstr>Flexible Images</vt:lpstr>
      <vt:lpstr>Flexible Fonts</vt:lpstr>
      <vt:lpstr>Flexible Fonts</vt:lpstr>
      <vt:lpstr>Flexible Fonts (2)</vt:lpstr>
      <vt:lpstr>Flexible Fonts</vt:lpstr>
      <vt:lpstr>Flexible Tables and Menus</vt:lpstr>
      <vt:lpstr>Responsive Tables and Menus</vt:lpstr>
      <vt:lpstr>Media Queries</vt:lpstr>
      <vt:lpstr>Media Queries</vt:lpstr>
      <vt:lpstr>Media Queries (2)</vt:lpstr>
      <vt:lpstr>Media Queries</vt:lpstr>
      <vt:lpstr>Media Queries and Flexbox</vt:lpstr>
      <vt:lpstr>Summary</vt:lpstr>
      <vt:lpstr>Responsive Design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subject>Software Development Course</dc:subject>
  <dc:creator/>
  <cp:keywords>Responsive Design, CSS, HTML,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2015-12-17T07:57:05Z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